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3" r:id="rId3"/>
    <p:sldMasterId id="2147483674" r:id="rId4"/>
    <p:sldMasterId id="2147483675" r:id="rId5"/>
    <p:sldMasterId id="2147483676" r:id="rId6"/>
    <p:sldMasterId id="214748367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Heavy focus on families</a:t>
            </a:r>
            <a:endParaRPr/>
          </a:p>
        </p:txBody>
      </p:sp>
      <p:sp>
        <p:nvSpPr>
          <p:cNvPr id="347" name="Google Shape;34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Why develop safety planning as an app?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It is with you when you need it most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Easily accessible for update and review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Quick access to resources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Direct dial for emergency assistance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be emailed to a provider (or others)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Crisis hotlines can use it by: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Eliciting resources and support sources from the caller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Encourage the caller to continue to develop the plan with their treating clinician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complete the plan before ending contact with an at risk caller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For review in follow-up calls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Why develop safety planning as an app?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It is with you when you need it most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Easily accessible for update and review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Quick access to resources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Direct dial for emergency assistance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be emailed to a provider (or others)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Crisis hotlines can use it by: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Eliciting resources and support sources from the caller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Encourage the caller to continue to develop the plan with their treating clinician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complete the plan before ending contact with an at risk caller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For review in follow-up calls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Why develop safety planning as an app?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It is with you when you need it most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Easily accessible for update and review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Quick access to resources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Direct dial for emergency assistance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be emailed to a provider (or others)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Crisis hotlines can use it by: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Eliciting resources and support sources from the caller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Encourage the caller to continue to develop the plan with their treating clinician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complete the plan before ending contact with an at risk caller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For review in follow-up calls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Why develop safety planning as an app?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It is with you when you need it most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Easily accessible for update and review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Quick access to resources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Direct dial for emergency assistance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be emailed to a provider (or others)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Crisis hotlines can use it by: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Eliciting resources and support sources from the caller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Encourage the caller to continue to develop the plan with their treating clinician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complete the plan before ending contact with an at risk caller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For review in follow-up calls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Why develop safety planning as an app?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It is with you when you need it most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Easily accessible for update and review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Quick access to resources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Direct dial for emergency assistance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be emailed to a provider (or others)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Crisis hotlines can use it by: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Eliciting resources and support sources from the caller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Encourage the caller to continue to develop the plan with their treating clinician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complete the plan before ending contact with an at risk caller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For review in follow-up calls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Why develop safety planning as an app?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It is with you when you need it most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Easily accessible for update and review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Quick access to resources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Direct dial for emergency assistance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be emailed to a provider (or others)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Crisis hotlines can use it by: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Eliciting resources and support sources from the caller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Encourage the caller to continue to develop the plan with their treating clinician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complete the plan before ending contact with an at risk caller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For review in follow-up calls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Why develop safety planning as an app?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It is with you when you need it most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Easily accessible for update and review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Quick access to resources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Direct dial for emergency assistance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be emailed to a provider (or others)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Crisis hotlines can use it by: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Eliciting resources and support sources from the caller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Encourage the caller to continue to develop the plan with their treating clinician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complete the plan before ending contact with an at risk caller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For review in follow-up calls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Why develop safety planning as an app?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It is with you when you need it most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Easily accessible for update and review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Quick access to resources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Direct dial for emergency assistance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be emailed to a provider (or others)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Crisis hotlines can use it by: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Eliciting resources and support sources from the caller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Encourage the caller to continue to develop the plan with their treating clinician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Can complete the plan before ending contact with an at risk caller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For review in follow-up calls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522515" y="234573"/>
            <a:ext cx="11059885" cy="894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8"/>
          <p:cNvSpPr txBox="1"/>
          <p:nvPr>
            <p:ph idx="12" type="sldNum"/>
          </p:nvPr>
        </p:nvSpPr>
        <p:spPr>
          <a:xfrm>
            <a:off x="8737611" y="6470763"/>
            <a:ext cx="3348567" cy="402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522515" y="234573"/>
            <a:ext cx="11059885" cy="894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12" type="sldNum"/>
          </p:nvPr>
        </p:nvSpPr>
        <p:spPr>
          <a:xfrm>
            <a:off x="8737611" y="6470763"/>
            <a:ext cx="3348567" cy="402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4.xml"/><Relationship Id="rId6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5.xml"/><Relationship Id="rId6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.jpg" id="172" name="Google Shape;172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64300"/>
            <a:ext cx="12192000" cy="416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Mbottom.jpg" id="173" name="Google Shape;17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" y="184153"/>
            <a:ext cx="12198351" cy="996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>
            <p:ph type="title"/>
          </p:nvPr>
        </p:nvSpPr>
        <p:spPr>
          <a:xfrm>
            <a:off x="523041" y="235063"/>
            <a:ext cx="11059583" cy="893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675232" y="1591734"/>
            <a:ext cx="10907183" cy="4544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2872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72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B4EF"/>
              </a:buClr>
              <a:buSzPts val="224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DBE3E"/>
              </a:buClr>
              <a:buSzPts val="16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7"/>
          <p:cNvSpPr txBox="1"/>
          <p:nvPr>
            <p:ph idx="12" type="sldNum"/>
          </p:nvPr>
        </p:nvSpPr>
        <p:spPr>
          <a:xfrm>
            <a:off x="8737611" y="6470763"/>
            <a:ext cx="3348567" cy="402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olors.png" id="177" name="Google Shape;1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1" cy="103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ribbon.ai" id="178" name="Google Shape;17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467" y="414979"/>
            <a:ext cx="1670051" cy="74295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.jpg" id="183" name="Google Shape;183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64300"/>
            <a:ext cx="12192000" cy="416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Mbottom.jpg" id="184" name="Google Shape;18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" y="184153"/>
            <a:ext cx="12198351" cy="996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>
            <p:ph type="title"/>
          </p:nvPr>
        </p:nvSpPr>
        <p:spPr>
          <a:xfrm>
            <a:off x="523041" y="235063"/>
            <a:ext cx="11059583" cy="893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675232" y="1591734"/>
            <a:ext cx="10907183" cy="4544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2872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72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B4EF"/>
              </a:buClr>
              <a:buSzPts val="224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DBE3E"/>
              </a:buClr>
              <a:buSzPts val="16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8737611" y="6470763"/>
            <a:ext cx="3348567" cy="402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olors.png" id="188" name="Google Shape;18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1" cy="103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ribbon.ai" id="189" name="Google Shape;18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467" y="414979"/>
            <a:ext cx="1670051" cy="74295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F0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1023257" y="965198"/>
            <a:ext cx="6766078" cy="492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858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b="1" lang="en-US" sz="9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Hope</a:t>
            </a:r>
            <a:r>
              <a:rPr b="1"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&gt; Pain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t/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8454570" y="965199"/>
            <a:ext cx="3607442" cy="4927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b="1" i="1"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“Speak the name of the beast and it will retreat” </a:t>
            </a:r>
            <a:endParaRPr b="1" i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t/>
            </a:r>
            <a:endParaRPr b="1" i="1" sz="3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b="1" lang="en-US" sz="3600">
                <a:solidFill>
                  <a:srgbClr val="FFFFFF"/>
                </a:solidFill>
              </a:rPr>
              <a:t>Stan Collins</a:t>
            </a:r>
            <a:endParaRPr b="1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/>
          <p:nvPr/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0"/>
          <p:cNvSpPr txBox="1"/>
          <p:nvPr>
            <p:ph type="title"/>
          </p:nvPr>
        </p:nvSpPr>
        <p:spPr>
          <a:xfrm>
            <a:off x="643467" y="640080"/>
            <a:ext cx="3096427" cy="3129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SPRC: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4 Steps</a:t>
            </a:r>
            <a:endParaRPr/>
          </a:p>
        </p:txBody>
      </p:sp>
      <p:sp>
        <p:nvSpPr>
          <p:cNvPr id="342" name="Google Shape;342;p40"/>
          <p:cNvSpPr txBox="1"/>
          <p:nvPr>
            <p:ph idx="1" type="body"/>
          </p:nvPr>
        </p:nvSpPr>
        <p:spPr>
          <a:xfrm>
            <a:off x="4699818" y="640081"/>
            <a:ext cx="6848715" cy="5872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/>
              <a:t>Upstream</a:t>
            </a:r>
            <a:r>
              <a:rPr lang="en-US"/>
              <a:t>: Connectedness, Life-Skills and Resiliency, Increase Help-Seeking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/>
              <a:t>Intervention</a:t>
            </a:r>
            <a:r>
              <a:rPr lang="en-US"/>
              <a:t>: Identify and Assist, Respond to Crisis, Care Transitions/Linkages, Effective Care and Treatment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/>
              <a:t>Postvention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/>
              <a:t>Death by suicide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/>
              <a:t>After an attempt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/>
              <a:t>Reduce Access and Lethal Means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/>
              <a:t>NOTE: incorporated throughout</a:t>
            </a:r>
            <a:endParaRPr/>
          </a:p>
        </p:txBody>
      </p:sp>
      <p:pic>
        <p:nvPicPr>
          <p:cNvPr id="343" name="Google Shape;34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468" y="3428999"/>
            <a:ext cx="3646998" cy="141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F0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1"/>
          <p:cNvSpPr txBox="1"/>
          <p:nvPr>
            <p:ph type="title"/>
          </p:nvPr>
        </p:nvSpPr>
        <p:spPr>
          <a:xfrm>
            <a:off x="758425" y="662537"/>
            <a:ext cx="52773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b="1" lang="en-US" sz="3959"/>
              <a:t>Partners to Engage in Youth Suicide Prevention</a:t>
            </a:r>
            <a:endParaRPr/>
          </a:p>
        </p:txBody>
      </p:sp>
      <p:sp>
        <p:nvSpPr>
          <p:cNvPr id="350" name="Google Shape;350;p41"/>
          <p:cNvSpPr txBox="1"/>
          <p:nvPr>
            <p:ph idx="1" type="body"/>
          </p:nvPr>
        </p:nvSpPr>
        <p:spPr>
          <a:xfrm>
            <a:off x="805543" y="2271713"/>
            <a:ext cx="4558309" cy="3781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b="1" lang="en-US" sz="2800"/>
              <a:t>Families and Friends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b="1" lang="en-US" sz="2800"/>
              <a:t>Schools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b="1" lang="en-US" sz="2800"/>
              <a:t>Healthcare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b="1" lang="en-US" sz="2800"/>
              <a:t>Other partners: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b="1" lang="en-US" sz="2800"/>
              <a:t>Juvenile Justice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b="1" lang="en-US" sz="2800"/>
              <a:t>Faith Institutions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b="1" lang="en-US" sz="2800"/>
              <a:t>Youth organizations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b="1" lang="en-US" sz="2800"/>
              <a:t>Others?</a:t>
            </a:r>
            <a:endParaRPr/>
          </a:p>
        </p:txBody>
      </p:sp>
      <p:sp>
        <p:nvSpPr>
          <p:cNvPr id="351" name="Google Shape;351;p41"/>
          <p:cNvSpPr/>
          <p:nvPr/>
        </p:nvSpPr>
        <p:spPr>
          <a:xfrm>
            <a:off x="5705005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1"/>
          <p:cNvSpPr/>
          <p:nvPr/>
        </p:nvSpPr>
        <p:spPr>
          <a:xfrm>
            <a:off x="5869597" y="2815229"/>
            <a:ext cx="2788920" cy="27889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1"/>
          <p:cNvSpPr/>
          <p:nvPr/>
        </p:nvSpPr>
        <p:spPr>
          <a:xfrm>
            <a:off x="7996859" y="0"/>
            <a:ext cx="4198060" cy="3650200"/>
          </a:xfrm>
          <a:custGeom>
            <a:rect b="b" l="l" r="r" t="t"/>
            <a:pathLst>
              <a:path extrusionOk="0" h="3650200" w="419806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ildren" id="354" name="Google Shape;35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9366" y="3385790"/>
            <a:ext cx="1741359" cy="174135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1"/>
          <p:cNvSpPr/>
          <p:nvPr/>
        </p:nvSpPr>
        <p:spPr>
          <a:xfrm>
            <a:off x="8160603" y="1"/>
            <a:ext cx="4034316" cy="3486455"/>
          </a:xfrm>
          <a:custGeom>
            <a:rect b="b" l="l" r="r" t="t"/>
            <a:pathLst>
              <a:path extrusionOk="0" h="3486455" w="4034316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8245" y="297192"/>
            <a:ext cx="2353443" cy="2353443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1"/>
          <p:cNvSpPr/>
          <p:nvPr/>
        </p:nvSpPr>
        <p:spPr>
          <a:xfrm>
            <a:off x="8888132" y="4032250"/>
            <a:ext cx="3303868" cy="2825750"/>
          </a:xfrm>
          <a:custGeom>
            <a:rect b="b" l="l" r="r" t="t"/>
            <a:pathLst>
              <a:path extrusionOk="0" h="2825750" w="3303868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41"/>
          <p:cNvSpPr/>
          <p:nvPr/>
        </p:nvSpPr>
        <p:spPr>
          <a:xfrm>
            <a:off x="9053088" y="4197206"/>
            <a:ext cx="3138912" cy="2660795"/>
          </a:xfrm>
          <a:custGeom>
            <a:rect b="b" l="l" r="r" t="t"/>
            <a:pathLst>
              <a:path extrusionOk="0" h="2660795" w="3138912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68467" y="4857750"/>
            <a:ext cx="1834900" cy="1825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2"/>
          <p:cNvSpPr txBox="1"/>
          <p:nvPr>
            <p:ph type="title"/>
          </p:nvPr>
        </p:nvSpPr>
        <p:spPr>
          <a:xfrm>
            <a:off x="567833" y="426477"/>
            <a:ext cx="58796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b="1" lang="en-US" sz="3959"/>
              <a:t>Assembly Bill 2246 (AB2246)</a:t>
            </a:r>
            <a:br>
              <a:rPr lang="en-US" sz="3959"/>
            </a:br>
            <a:endParaRPr sz="3959"/>
          </a:p>
        </p:txBody>
      </p:sp>
      <p:sp>
        <p:nvSpPr>
          <p:cNvPr id="365" name="Google Shape;365;p42"/>
          <p:cNvSpPr txBox="1"/>
          <p:nvPr>
            <p:ph idx="1" type="body"/>
          </p:nvPr>
        </p:nvSpPr>
        <p:spPr>
          <a:xfrm>
            <a:off x="471749" y="1341762"/>
            <a:ext cx="4558309" cy="2308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/>
              <a:t>AB2246: Passed in Sept. 2016, required all LEAs serving pupils in grades 7-12 to implement suicide prevention policies by 2017-18 school year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/>
              <a:t>CDE released “Model Youth Suicide Prevention Policy” which recommends: 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366" name="Google Shape;366;p42"/>
          <p:cNvSpPr/>
          <p:nvPr/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2"/>
          <p:cNvSpPr/>
          <p:nvPr/>
        </p:nvSpPr>
        <p:spPr>
          <a:xfrm>
            <a:off x="7996859" y="0"/>
            <a:ext cx="4198060" cy="3650200"/>
          </a:xfrm>
          <a:custGeom>
            <a:rect b="b" l="l" r="r" t="t"/>
            <a:pathLst>
              <a:path extrusionOk="0" h="3650200" w="419806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42"/>
          <p:cNvPicPr preferRelativeResize="0"/>
          <p:nvPr/>
        </p:nvPicPr>
        <p:blipFill rotWithShape="1">
          <a:blip r:embed="rId3">
            <a:alphaModFix/>
          </a:blip>
          <a:srcRect b="16996" l="0" r="-4" t="0"/>
          <a:stretch/>
        </p:blipFill>
        <p:spPr>
          <a:xfrm>
            <a:off x="5969353" y="2815228"/>
            <a:ext cx="2788920" cy="2788920"/>
          </a:xfrm>
          <a:custGeom>
            <a:rect b="b" l="l" r="r" t="t"/>
            <a:pathLst>
              <a:path extrusionOk="0" h="2880360" w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69" name="Google Shape;369;p42"/>
          <p:cNvPicPr preferRelativeResize="0"/>
          <p:nvPr/>
        </p:nvPicPr>
        <p:blipFill rotWithShape="1">
          <a:blip r:embed="rId4">
            <a:alphaModFix/>
          </a:blip>
          <a:srcRect b="19411" l="0" r="-2" t="9291"/>
          <a:stretch/>
        </p:blipFill>
        <p:spPr>
          <a:xfrm>
            <a:off x="8160603" y="2"/>
            <a:ext cx="4034316" cy="3486455"/>
          </a:xfrm>
          <a:custGeom>
            <a:rect b="b" l="l" r="r" t="t"/>
            <a:pathLst>
              <a:path extrusionOk="0" h="3486455" w="4034316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70" name="Google Shape;370;p42"/>
          <p:cNvSpPr/>
          <p:nvPr/>
        </p:nvSpPr>
        <p:spPr>
          <a:xfrm>
            <a:off x="8888132" y="4032250"/>
            <a:ext cx="3303868" cy="2825750"/>
          </a:xfrm>
          <a:custGeom>
            <a:rect b="b" l="l" r="r" t="t"/>
            <a:pathLst>
              <a:path extrusionOk="0" h="2825750" w="3303868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42"/>
          <p:cNvPicPr preferRelativeResize="0"/>
          <p:nvPr/>
        </p:nvPicPr>
        <p:blipFill rotWithShape="1">
          <a:blip r:embed="rId5">
            <a:alphaModFix/>
          </a:blip>
          <a:srcRect b="11180" l="0" r="-5" t="12736"/>
          <a:stretch/>
        </p:blipFill>
        <p:spPr>
          <a:xfrm>
            <a:off x="9053088" y="4197217"/>
            <a:ext cx="3138912" cy="2660795"/>
          </a:xfrm>
          <a:custGeom>
            <a:rect b="b" l="l" r="r" t="t"/>
            <a:pathLst>
              <a:path extrusionOk="0" h="2660795" w="3138912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72" name="Google Shape;372;p42"/>
          <p:cNvSpPr txBox="1"/>
          <p:nvPr/>
        </p:nvSpPr>
        <p:spPr>
          <a:xfrm>
            <a:off x="802864" y="3440261"/>
            <a:ext cx="422719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Training for all staff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Specialized training in risk assessment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Review/update of referral processes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Vetting and referral of community resources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Utilization/sharing of crisis resources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Implement/update re-entry procedures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Focus on high risk groups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engagement/education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Creation of a “postvention plan”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>
            <a:alpha val="93725"/>
          </a:schemeClr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3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982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3"/>
          <p:cNvSpPr/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cap="flat" cmpd="thinThick" w="1746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r>
              <a:rPr b="1" lang="en-US" sz="2600">
                <a:solidFill>
                  <a:srgbClr val="FFFFFF"/>
                </a:solidFill>
              </a:rPr>
              <a:t>AB2246: School Policies </a:t>
            </a:r>
            <a:endParaRPr/>
          </a:p>
        </p:txBody>
      </p:sp>
      <p:pic>
        <p:nvPicPr>
          <p:cNvPr id="379" name="Google Shape;37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9826" y="1637994"/>
            <a:ext cx="8472174" cy="3071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F0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"/>
          <p:cNvSpPr txBox="1"/>
          <p:nvPr>
            <p:ph type="title"/>
          </p:nvPr>
        </p:nvSpPr>
        <p:spPr>
          <a:xfrm>
            <a:off x="1136428" y="627564"/>
            <a:ext cx="74741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b="1" lang="en-US" sz="4100"/>
              <a:t>Suicide is Associated with Risk </a:t>
            </a:r>
            <a:r>
              <a:rPr b="1" i="1" lang="en-US" sz="4100"/>
              <a:t>and</a:t>
            </a:r>
            <a:r>
              <a:rPr b="1" lang="en-US" sz="4100"/>
              <a:t> Protective Factors at many levels: </a:t>
            </a:r>
            <a:endParaRPr/>
          </a:p>
        </p:txBody>
      </p:sp>
      <p:sp>
        <p:nvSpPr>
          <p:cNvPr id="385" name="Google Shape;385;p44"/>
          <p:cNvSpPr txBox="1"/>
          <p:nvPr>
            <p:ph idx="1" type="body"/>
          </p:nvPr>
        </p:nvSpPr>
        <p:spPr>
          <a:xfrm>
            <a:off x="1136429" y="2278173"/>
            <a:ext cx="6467867" cy="3450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b="1" lang="en-US" sz="4000"/>
              <a:t>Individual </a:t>
            </a:r>
            <a:endParaRPr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b="1" lang="en-US" sz="4000"/>
              <a:t>Relationship </a:t>
            </a:r>
            <a:endParaRPr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b="1" lang="en-US" sz="4000"/>
              <a:t>Community </a:t>
            </a:r>
            <a:endParaRPr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b="1" lang="en-US" sz="4000"/>
              <a:t>Societal </a:t>
            </a:r>
            <a:endParaRPr sz="4000"/>
          </a:p>
        </p:txBody>
      </p:sp>
      <p:sp>
        <p:nvSpPr>
          <p:cNvPr id="386" name="Google Shape;386;p44"/>
          <p:cNvSpPr/>
          <p:nvPr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4"/>
          <p:cNvSpPr/>
          <p:nvPr/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oup" id="388" name="Google Shape;38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3987" y="2857501"/>
            <a:ext cx="1142998" cy="114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2D050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Asking about Suicide </a:t>
            </a:r>
            <a:endParaRPr/>
          </a:p>
        </p:txBody>
      </p:sp>
      <p:sp>
        <p:nvSpPr>
          <p:cNvPr id="395" name="Google Shape;395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5"/>
          <p:cNvSpPr txBox="1"/>
          <p:nvPr>
            <p:ph idx="1" type="body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Are you thinking about suicide?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Do you have a plan?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When is the pain the worst?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2D050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 for discussing suicide</a:t>
            </a:r>
            <a:endParaRPr/>
          </a:p>
        </p:txBody>
      </p:sp>
      <p:sp>
        <p:nvSpPr>
          <p:cNvPr id="403" name="Google Shape;403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6"/>
          <p:cNvSpPr txBox="1"/>
          <p:nvPr>
            <p:ph idx="1" type="body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Give yourself plenty of time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Avoid Yes/No questions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Allow the person to speak freely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Respect the persons privacy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Have your resources handy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F0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7"/>
          <p:cNvSpPr txBox="1"/>
          <p:nvPr>
            <p:ph type="title"/>
          </p:nvPr>
        </p:nvSpPr>
        <p:spPr>
          <a:xfrm>
            <a:off x="1136428" y="627564"/>
            <a:ext cx="74741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b="1" lang="en-US" sz="4100"/>
              <a:t>Youth Suicide is Associated with Risk </a:t>
            </a:r>
            <a:r>
              <a:rPr b="1" i="1" lang="en-US" sz="4100"/>
              <a:t>and</a:t>
            </a:r>
            <a:r>
              <a:rPr b="1" lang="en-US" sz="4100"/>
              <a:t> </a:t>
            </a:r>
            <a:r>
              <a:rPr b="1" lang="en-US" sz="4100" u="sng"/>
              <a:t>Protective Factors</a:t>
            </a:r>
            <a:r>
              <a:rPr b="1" lang="en-US" sz="4100"/>
              <a:t>: </a:t>
            </a:r>
            <a:endParaRPr/>
          </a:p>
        </p:txBody>
      </p:sp>
      <p:sp>
        <p:nvSpPr>
          <p:cNvPr id="410" name="Google Shape;410;p47"/>
          <p:cNvSpPr/>
          <p:nvPr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7"/>
          <p:cNvSpPr/>
          <p:nvPr/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oup" id="412" name="Google Shape;41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3987" y="2857501"/>
            <a:ext cx="1142998" cy="1142998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7"/>
          <p:cNvSpPr/>
          <p:nvPr/>
        </p:nvSpPr>
        <p:spPr>
          <a:xfrm>
            <a:off x="490193" y="2572378"/>
            <a:ext cx="7474171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Family and community support (connectedness)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Skills in problem solving, conflict resolution, and nonviolent ways of handling disputes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Effective clinical care for mental, physical, and substance abuse disorders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Easy access to a variety of clinical interventions and support for help seeking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 from ongoing medical and mental health care relationships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Cultural and religious beliefs that discourage suicide and support instincts for self-preservation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F0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8"/>
          <p:cNvSpPr txBox="1"/>
          <p:nvPr>
            <p:ph type="title"/>
          </p:nvPr>
        </p:nvSpPr>
        <p:spPr>
          <a:xfrm>
            <a:off x="1136427" y="627564"/>
            <a:ext cx="827755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b="1" lang="en-US" sz="4100"/>
              <a:t>Youth Suicide is Associated with </a:t>
            </a:r>
            <a:br>
              <a:rPr b="1" lang="en-US" sz="4100"/>
            </a:br>
            <a:r>
              <a:rPr b="1" lang="en-US" sz="4100" u="sng"/>
              <a:t>Risk</a:t>
            </a:r>
            <a:r>
              <a:rPr b="1" lang="en-US" sz="4100"/>
              <a:t> </a:t>
            </a:r>
            <a:r>
              <a:rPr b="1" i="1" lang="en-US" sz="4100"/>
              <a:t>and</a:t>
            </a:r>
            <a:r>
              <a:rPr b="1" lang="en-US" sz="4100"/>
              <a:t> Protective Factors: </a:t>
            </a:r>
            <a:endParaRPr/>
          </a:p>
        </p:txBody>
      </p:sp>
      <p:sp>
        <p:nvSpPr>
          <p:cNvPr id="419" name="Google Shape;419;p48"/>
          <p:cNvSpPr/>
          <p:nvPr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8"/>
          <p:cNvSpPr/>
          <p:nvPr/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oup" id="421" name="Google Shape;42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3987" y="2857501"/>
            <a:ext cx="1142998" cy="1142998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8"/>
          <p:cNvSpPr txBox="1"/>
          <p:nvPr/>
        </p:nvSpPr>
        <p:spPr>
          <a:xfrm>
            <a:off x="311499" y="2358913"/>
            <a:ext cx="8603901" cy="390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Family history of suicide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Family history of child maltreatment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Previous suicide attempt(s)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History of mental disorders, particularly clinical depression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History of alcohol and substance abuse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Feelings of hopelessness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Impulsive or aggressive tendencies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Isolation, a feeling of being cut off from other people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Loss (relational, social, work, or financial)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2D050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"/>
          <p:cNvSpPr txBox="1"/>
          <p:nvPr>
            <p:ph type="title"/>
          </p:nvPr>
        </p:nvSpPr>
        <p:spPr>
          <a:xfrm>
            <a:off x="955343" y="327313"/>
            <a:ext cx="74741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b="1" lang="en-US" sz="4100">
                <a:latin typeface="Calibri"/>
                <a:ea typeface="Calibri"/>
                <a:cs typeface="Calibri"/>
                <a:sym typeface="Calibri"/>
              </a:rPr>
              <a:t>Warning Signs: </a:t>
            </a:r>
            <a:endParaRPr/>
          </a:p>
        </p:txBody>
      </p:sp>
      <p:sp>
        <p:nvSpPr>
          <p:cNvPr id="428" name="Google Shape;428;p49"/>
          <p:cNvSpPr txBox="1"/>
          <p:nvPr>
            <p:ph idx="1" type="body"/>
          </p:nvPr>
        </p:nvSpPr>
        <p:spPr>
          <a:xfrm>
            <a:off x="955343" y="1774209"/>
            <a:ext cx="7960057" cy="3954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3495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•"/>
            </a:pPr>
            <a:r>
              <a:rPr lang="en-US" sz="3700"/>
              <a:t>Talking about wanting to die or to kill oneself</a:t>
            </a:r>
            <a:endParaRPr/>
          </a:p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t/>
            </a:r>
            <a:endParaRPr sz="3700"/>
          </a:p>
          <a:p>
            <a:pPr indent="-2349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Char char="•"/>
            </a:pPr>
            <a:r>
              <a:rPr lang="en-US" sz="3700"/>
              <a:t>Looking for a way to kill oneself, such as searching online or obtaining a gun</a:t>
            </a:r>
            <a:endParaRPr/>
          </a:p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t/>
            </a:r>
            <a:endParaRPr sz="3700"/>
          </a:p>
          <a:p>
            <a:pPr indent="-2349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Char char="•"/>
            </a:pPr>
            <a:r>
              <a:rPr lang="en-US" sz="3700"/>
              <a:t>Talking about feeling hopeless or having no reason to live</a:t>
            </a:r>
            <a:endParaRPr/>
          </a:p>
        </p:txBody>
      </p:sp>
      <p:sp>
        <p:nvSpPr>
          <p:cNvPr id="429" name="Google Shape;429;p49"/>
          <p:cNvSpPr/>
          <p:nvPr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9"/>
          <p:cNvSpPr/>
          <p:nvPr/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oup" id="431" name="Google Shape;43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3987" y="2857501"/>
            <a:ext cx="1142998" cy="114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32"/>
          <p:cNvCxnSpPr/>
          <p:nvPr/>
        </p:nvCxnSpPr>
        <p:spPr>
          <a:xfrm>
            <a:off x="6096000" y="477749"/>
            <a:ext cx="0" cy="3657600"/>
          </a:xfrm>
          <a:prstGeom prst="straightConnector1">
            <a:avLst/>
          </a:prstGeom>
          <a:noFill/>
          <a:ln cap="flat" cmpd="dbl" w="1016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7" name="Google Shape;207;p32"/>
          <p:cNvSpPr/>
          <p:nvPr/>
        </p:nvSpPr>
        <p:spPr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2"/>
          <p:cNvSpPr txBox="1"/>
          <p:nvPr>
            <p:ph type="title"/>
          </p:nvPr>
        </p:nvSpPr>
        <p:spPr>
          <a:xfrm>
            <a:off x="527538" y="4756638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b="1" lang="en-US" sz="5400" u="sng">
                <a:solidFill>
                  <a:srgbClr val="FFFFFF"/>
                </a:solidFill>
              </a:rPr>
              <a:t>National Crisis Resources</a:t>
            </a:r>
            <a:endParaRPr/>
          </a:p>
        </p:txBody>
      </p:sp>
      <p:pic>
        <p:nvPicPr>
          <p:cNvPr id="209" name="Google Shape;20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9074" y="307731"/>
            <a:ext cx="3637849" cy="399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6043" y="758433"/>
            <a:ext cx="5455917" cy="30962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32"/>
          <p:cNvCxnSpPr/>
          <p:nvPr/>
        </p:nvCxnSpPr>
        <p:spPr>
          <a:xfrm>
            <a:off x="2209800" y="5738691"/>
            <a:ext cx="777240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32"/>
          <p:cNvSpPr txBox="1"/>
          <p:nvPr>
            <p:ph idx="12" type="sldNum"/>
          </p:nvPr>
        </p:nvSpPr>
        <p:spPr>
          <a:xfrm>
            <a:off x="8610600" y="6522430"/>
            <a:ext cx="27432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u="none" cap="none" strike="noStrike">
                <a:solidFill>
                  <a:srgbClr val="898989"/>
                </a:solidFill>
              </a:rPr>
              <a:t>‹#›</a:t>
            </a:fld>
            <a:endParaRPr b="0" i="0" u="none" cap="none" strike="noStrike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2D050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"/>
          <p:cNvSpPr txBox="1"/>
          <p:nvPr>
            <p:ph type="title"/>
          </p:nvPr>
        </p:nvSpPr>
        <p:spPr>
          <a:xfrm>
            <a:off x="955343" y="327313"/>
            <a:ext cx="74741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b="1" lang="en-US" sz="4100">
                <a:latin typeface="Calibri"/>
                <a:ea typeface="Calibri"/>
                <a:cs typeface="Calibri"/>
                <a:sym typeface="Calibri"/>
              </a:rPr>
              <a:t>Warning Signs: </a:t>
            </a:r>
            <a:endParaRPr/>
          </a:p>
        </p:txBody>
      </p:sp>
      <p:sp>
        <p:nvSpPr>
          <p:cNvPr id="437" name="Google Shape;437;p50"/>
          <p:cNvSpPr txBox="1"/>
          <p:nvPr>
            <p:ph idx="1" type="body"/>
          </p:nvPr>
        </p:nvSpPr>
        <p:spPr>
          <a:xfrm>
            <a:off x="955343" y="1774209"/>
            <a:ext cx="7960057" cy="475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30"/>
              <a:buNone/>
            </a:pPr>
            <a:r>
              <a:rPr b="1" lang="en-US" sz="3330">
                <a:solidFill>
                  <a:srgbClr val="FFFFFF"/>
                </a:solidFill>
              </a:rPr>
              <a:t>Direct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330"/>
              <a:buNone/>
            </a:pPr>
            <a:r>
              <a:rPr lang="en-US" sz="3330">
                <a:solidFill>
                  <a:srgbClr val="FFFFFF"/>
                </a:solidFill>
              </a:rPr>
              <a:t>“I wish I were dead”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330"/>
              <a:buNone/>
            </a:pPr>
            <a:r>
              <a:rPr lang="en-US" sz="3330">
                <a:solidFill>
                  <a:srgbClr val="FFFFFF"/>
                </a:solidFill>
              </a:rPr>
              <a:t>“I’m going to kill myself”</a:t>
            </a:r>
            <a:endParaRPr/>
          </a:p>
          <a:p>
            <a:pPr indent="-17145" lvl="0" marL="22860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None/>
            </a:pPr>
            <a:r>
              <a:t/>
            </a:r>
            <a:endParaRPr sz="333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330"/>
              <a:buNone/>
            </a:pPr>
            <a:r>
              <a:rPr b="1" lang="en-US" sz="3330">
                <a:solidFill>
                  <a:srgbClr val="FFFFFF"/>
                </a:solidFill>
              </a:rPr>
              <a:t>Indirect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330"/>
              <a:buNone/>
            </a:pPr>
            <a:r>
              <a:rPr lang="en-US" sz="3330">
                <a:solidFill>
                  <a:srgbClr val="FFFFFF"/>
                </a:solidFill>
              </a:rPr>
              <a:t>“People would be better off without me”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330"/>
              <a:buNone/>
            </a:pPr>
            <a:r>
              <a:rPr lang="en-US" sz="3330">
                <a:solidFill>
                  <a:srgbClr val="FFFFFF"/>
                </a:solidFill>
              </a:rPr>
              <a:t>“You won’t have to worry about me much longer.”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330"/>
              <a:buNone/>
            </a:pPr>
            <a:r>
              <a:rPr lang="en-US" sz="3330">
                <a:solidFill>
                  <a:srgbClr val="FFFFFF"/>
                </a:solidFill>
              </a:rPr>
              <a:t>“I feel like there is no way out”</a:t>
            </a:r>
            <a:endParaRPr/>
          </a:p>
        </p:txBody>
      </p:sp>
      <p:sp>
        <p:nvSpPr>
          <p:cNvPr id="438" name="Google Shape;438;p50"/>
          <p:cNvSpPr/>
          <p:nvPr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50"/>
          <p:cNvSpPr/>
          <p:nvPr/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oup" id="440" name="Google Shape;44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3987" y="2857501"/>
            <a:ext cx="1142998" cy="114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2D050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1"/>
          <p:cNvSpPr txBox="1"/>
          <p:nvPr>
            <p:ph type="title"/>
          </p:nvPr>
        </p:nvSpPr>
        <p:spPr>
          <a:xfrm>
            <a:off x="955343" y="327313"/>
            <a:ext cx="74741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b="1" lang="en-US" sz="4100">
                <a:latin typeface="Calibri"/>
                <a:ea typeface="Calibri"/>
                <a:cs typeface="Calibri"/>
                <a:sym typeface="Calibri"/>
              </a:rPr>
              <a:t>Warning Signs: </a:t>
            </a:r>
            <a:endParaRPr/>
          </a:p>
        </p:txBody>
      </p:sp>
      <p:sp>
        <p:nvSpPr>
          <p:cNvPr id="446" name="Google Shape;446;p51"/>
          <p:cNvSpPr txBox="1"/>
          <p:nvPr>
            <p:ph idx="1" type="body"/>
          </p:nvPr>
        </p:nvSpPr>
        <p:spPr>
          <a:xfrm>
            <a:off x="668741" y="1378424"/>
            <a:ext cx="8246660" cy="5152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30"/>
              <a:buChar char="•"/>
            </a:pPr>
            <a:r>
              <a:rPr lang="en-US" sz="3330"/>
              <a:t>Hopelessness</a:t>
            </a:r>
            <a:endParaRPr/>
          </a:p>
          <a:p>
            <a:pPr indent="-228600" lvl="0" marL="228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Char char="•"/>
            </a:pPr>
            <a:r>
              <a:rPr lang="en-US" sz="3330"/>
              <a:t>Withdrawing or feeling isolated</a:t>
            </a:r>
            <a:endParaRPr/>
          </a:p>
          <a:p>
            <a:pPr indent="-228600" lvl="0" marL="228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Char char="•"/>
            </a:pPr>
            <a:r>
              <a:rPr lang="en-US" sz="3330"/>
              <a:t>Increasing the use of alcohol or drugs</a:t>
            </a:r>
            <a:endParaRPr/>
          </a:p>
          <a:p>
            <a:pPr indent="-228600" lvl="0" marL="228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Char char="•"/>
            </a:pPr>
            <a:r>
              <a:rPr lang="en-US" sz="3330"/>
              <a:t>Acting anxious or agitated; behaving recklessly</a:t>
            </a:r>
            <a:endParaRPr/>
          </a:p>
          <a:p>
            <a:pPr indent="-228600" lvl="0" marL="228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Char char="•"/>
            </a:pPr>
            <a:r>
              <a:rPr lang="en-US" sz="3330"/>
              <a:t>Showing rage or talking about seeking revenge</a:t>
            </a:r>
            <a:endParaRPr/>
          </a:p>
        </p:txBody>
      </p:sp>
      <p:sp>
        <p:nvSpPr>
          <p:cNvPr id="447" name="Google Shape;447;p51"/>
          <p:cNvSpPr/>
          <p:nvPr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51"/>
          <p:cNvSpPr/>
          <p:nvPr/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oup" id="449" name="Google Shape;44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3987" y="2857501"/>
            <a:ext cx="1142998" cy="114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2D050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2"/>
          <p:cNvSpPr txBox="1"/>
          <p:nvPr>
            <p:ph type="title"/>
          </p:nvPr>
        </p:nvSpPr>
        <p:spPr>
          <a:xfrm>
            <a:off x="955343" y="327313"/>
            <a:ext cx="74741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b="1" lang="en-US" sz="4100">
                <a:latin typeface="Calibri"/>
                <a:ea typeface="Calibri"/>
                <a:cs typeface="Calibri"/>
                <a:sym typeface="Calibri"/>
              </a:rPr>
              <a:t>Warning Signs: </a:t>
            </a:r>
            <a:endParaRPr/>
          </a:p>
        </p:txBody>
      </p:sp>
      <p:sp>
        <p:nvSpPr>
          <p:cNvPr id="455" name="Google Shape;455;p52"/>
          <p:cNvSpPr txBox="1"/>
          <p:nvPr>
            <p:ph idx="1" type="body"/>
          </p:nvPr>
        </p:nvSpPr>
        <p:spPr>
          <a:xfrm>
            <a:off x="668741" y="1378424"/>
            <a:ext cx="8246660" cy="5152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Putting affairs in order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Giving away prized possessions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Displaying extreme mood swings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Changes in eating and sleeping patterns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Sudden Increase in Mood</a:t>
            </a:r>
            <a:endParaRPr/>
          </a:p>
        </p:txBody>
      </p:sp>
      <p:sp>
        <p:nvSpPr>
          <p:cNvPr id="456" name="Google Shape;456;p52"/>
          <p:cNvSpPr/>
          <p:nvPr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2"/>
          <p:cNvSpPr/>
          <p:nvPr/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oup" id="458" name="Google Shape;45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3987" y="2857501"/>
            <a:ext cx="1142998" cy="114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2D050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Asking about Suicide </a:t>
            </a:r>
            <a:endParaRPr/>
          </a:p>
        </p:txBody>
      </p:sp>
      <p:sp>
        <p:nvSpPr>
          <p:cNvPr id="465" name="Google Shape;465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3"/>
          <p:cNvSpPr txBox="1"/>
          <p:nvPr>
            <p:ph idx="1" type="body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Are you thinking about suicide?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Do you have a plan?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When is the pain the worst?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2D050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 for discussing suicide</a:t>
            </a:r>
            <a:endParaRPr/>
          </a:p>
        </p:txBody>
      </p:sp>
      <p:sp>
        <p:nvSpPr>
          <p:cNvPr id="473" name="Google Shape;473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54"/>
          <p:cNvSpPr txBox="1"/>
          <p:nvPr>
            <p:ph idx="1" type="body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Give yourself plenty of time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Avoid Yes/No questions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Allow the person to speak freely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Respect the persons privacy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</a:rPr>
              <a:t>Have your resources handy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F0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5"/>
          <p:cNvSpPr txBox="1"/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MY3 Features: Safety Plan</a:t>
            </a:r>
            <a:endParaRPr/>
          </a:p>
        </p:txBody>
      </p:sp>
      <p:pic>
        <p:nvPicPr>
          <p:cNvPr descr="Screen Shot 2013-08-09 at 12.36.08 PM.png" id="481" name="Google Shape;481;p55"/>
          <p:cNvPicPr preferRelativeResize="0"/>
          <p:nvPr/>
        </p:nvPicPr>
        <p:blipFill rotWithShape="1">
          <a:blip r:embed="rId3">
            <a:alphaModFix/>
          </a:blip>
          <a:srcRect b="0" l="0" r="230" t="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2" name="Google Shape;482;p55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cap="flat" cmpd="sng" w="19050">
            <a:solidFill>
              <a:srgbClr val="4AAAF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3" name="Google Shape;483;p55"/>
          <p:cNvSpPr txBox="1"/>
          <p:nvPr>
            <p:ph idx="1" type="body"/>
          </p:nvPr>
        </p:nvSpPr>
        <p:spPr>
          <a:xfrm>
            <a:off x="4965431" y="2438400"/>
            <a:ext cx="6586489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Adapted from Safety Plan by Barbara Stanley &amp; Gregory Brown (2008)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A tiered plan that provides activities for distraction, and people to call on depending on degree of suicidality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A </a:t>
            </a:r>
            <a:r>
              <a:rPr b="1" lang="en-US" sz="2000"/>
              <a:t>tool</a:t>
            </a:r>
            <a:r>
              <a:rPr lang="en-US" sz="2000"/>
              <a:t> in your therapeutic relationship; a </a:t>
            </a:r>
            <a:r>
              <a:rPr b="1" lang="en-US" sz="2000"/>
              <a:t>plan</a:t>
            </a:r>
            <a:r>
              <a:rPr lang="en-US" sz="2000"/>
              <a:t> </a:t>
            </a:r>
            <a:r>
              <a:rPr b="1" lang="en-US" sz="2000"/>
              <a:t>to stay safe</a:t>
            </a:r>
            <a:r>
              <a:rPr lang="en-US" sz="2000"/>
              <a:t> for the individual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Can be emailed to providers</a:t>
            </a:r>
            <a:endParaRPr/>
          </a:p>
        </p:txBody>
      </p:sp>
      <p:sp>
        <p:nvSpPr>
          <p:cNvPr id="484" name="Google Shape;484;p55"/>
          <p:cNvSpPr txBox="1"/>
          <p:nvPr>
            <p:ph idx="12" type="sldNum"/>
          </p:nvPr>
        </p:nvSpPr>
        <p:spPr>
          <a:xfrm>
            <a:off x="10167042" y="6356350"/>
            <a:ext cx="11867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2D050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California Resources</a:t>
            </a:r>
            <a:endParaRPr/>
          </a:p>
        </p:txBody>
      </p:sp>
      <p:sp>
        <p:nvSpPr>
          <p:cNvPr id="491" name="Google Shape;491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2" name="Google Shape;492;p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872001"/>
            <a:ext cx="4861067" cy="215151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493" name="Google Shape;49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4124" y="1970777"/>
            <a:ext cx="3650106" cy="248350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94" name="Google Shape;494;p56"/>
          <p:cNvSpPr txBox="1"/>
          <p:nvPr/>
        </p:nvSpPr>
        <p:spPr>
          <a:xfrm>
            <a:off x="652073" y="5411449"/>
            <a:ext cx="53892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www.SuicideIsPreventable.org</a:t>
            </a:r>
            <a:endParaRPr/>
          </a:p>
        </p:txBody>
      </p:sp>
      <p:sp>
        <p:nvSpPr>
          <p:cNvPr id="495" name="Google Shape;495;p56"/>
          <p:cNvSpPr txBox="1"/>
          <p:nvPr/>
        </p:nvSpPr>
        <p:spPr>
          <a:xfrm>
            <a:off x="6296955" y="5411448"/>
            <a:ext cx="4889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www.EachMindMatters.org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1" name="Google Shape;501;p57"/>
          <p:cNvCxnSpPr/>
          <p:nvPr/>
        </p:nvCxnSpPr>
        <p:spPr>
          <a:xfrm>
            <a:off x="6096000" y="477749"/>
            <a:ext cx="0" cy="3657600"/>
          </a:xfrm>
          <a:prstGeom prst="straightConnector1">
            <a:avLst/>
          </a:prstGeom>
          <a:noFill/>
          <a:ln cap="flat" cmpd="dbl" w="1016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2" name="Google Shape;502;p57"/>
          <p:cNvSpPr/>
          <p:nvPr/>
        </p:nvSpPr>
        <p:spPr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57"/>
          <p:cNvSpPr txBox="1"/>
          <p:nvPr>
            <p:ph type="title"/>
          </p:nvPr>
        </p:nvSpPr>
        <p:spPr>
          <a:xfrm>
            <a:off x="527538" y="4756638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b="1" lang="en-US" sz="5400" u="sng">
                <a:solidFill>
                  <a:srgbClr val="FFFFFF"/>
                </a:solidFill>
              </a:rPr>
              <a:t>National Crisis Resources</a:t>
            </a:r>
            <a:endParaRPr/>
          </a:p>
        </p:txBody>
      </p:sp>
      <p:pic>
        <p:nvPicPr>
          <p:cNvPr id="504" name="Google Shape;50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9074" y="307731"/>
            <a:ext cx="3637849" cy="399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6043" y="758433"/>
            <a:ext cx="5455917" cy="30962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6" name="Google Shape;506;p57"/>
          <p:cNvCxnSpPr/>
          <p:nvPr/>
        </p:nvCxnSpPr>
        <p:spPr>
          <a:xfrm>
            <a:off x="2209800" y="5738691"/>
            <a:ext cx="777240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7" name="Google Shape;507;p57"/>
          <p:cNvSpPr txBox="1"/>
          <p:nvPr>
            <p:ph idx="12" type="sldNum"/>
          </p:nvPr>
        </p:nvSpPr>
        <p:spPr>
          <a:xfrm>
            <a:off x="8610600" y="6522430"/>
            <a:ext cx="27432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8"/>
          <p:cNvSpPr txBox="1"/>
          <p:nvPr>
            <p:ph idx="1" type="body"/>
          </p:nvPr>
        </p:nvSpPr>
        <p:spPr>
          <a:xfrm>
            <a:off x="1820174" y="543464"/>
            <a:ext cx="7548113" cy="6193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98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Hold on to what is good, </a:t>
            </a:r>
            <a:endParaRPr/>
          </a:p>
          <a:p>
            <a:pPr indent="0" lvl="0" marL="6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Even if it’s a handful of earth. </a:t>
            </a:r>
            <a:endParaRPr/>
          </a:p>
          <a:p>
            <a:pPr indent="0" lvl="0" marL="6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Hold on to what you believe, </a:t>
            </a:r>
            <a:endParaRPr/>
          </a:p>
          <a:p>
            <a:pPr indent="0" lvl="0" marL="6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Even it it’s a tree that stands by itself. </a:t>
            </a:r>
            <a:endParaRPr/>
          </a:p>
          <a:p>
            <a:pPr indent="0" lvl="0" marL="6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Hold on to what you must do, </a:t>
            </a:r>
            <a:endParaRPr/>
          </a:p>
          <a:p>
            <a:pPr indent="0" lvl="0" marL="6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Even if it’s a long way from here. </a:t>
            </a:r>
            <a:endParaRPr/>
          </a:p>
          <a:p>
            <a:pPr indent="0" lvl="0" marL="6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Hold on to your life, </a:t>
            </a:r>
            <a:endParaRPr/>
          </a:p>
          <a:p>
            <a:pPr indent="0" lvl="0" marL="6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Even if it’s easier to let go. </a:t>
            </a:r>
            <a:endParaRPr/>
          </a:p>
          <a:p>
            <a:pPr indent="0" lvl="0" marL="6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Hold on to my hand, </a:t>
            </a:r>
            <a:endParaRPr/>
          </a:p>
          <a:p>
            <a:pPr indent="0" lvl="0" marL="6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Even if someday I’ll be gone away from you. </a:t>
            </a:r>
            <a:endParaRPr/>
          </a:p>
          <a:p>
            <a:pPr indent="0" lvl="0" marL="6985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-</a:t>
            </a:r>
            <a:r>
              <a:rPr i="1" lang="en-US" sz="3200"/>
              <a:t>Pueblo Prayer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9"/>
          <p:cNvSpPr txBox="1"/>
          <p:nvPr>
            <p:ph idx="1" type="body"/>
          </p:nvPr>
        </p:nvSpPr>
        <p:spPr>
          <a:xfrm>
            <a:off x="3110948" y="3972477"/>
            <a:ext cx="5343939" cy="1858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Stan Collins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StanPCollins@gmail.com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18" name="Google Shape;518;p59"/>
          <p:cNvSpPr txBox="1"/>
          <p:nvPr/>
        </p:nvSpPr>
        <p:spPr>
          <a:xfrm>
            <a:off x="1893804" y="1506135"/>
            <a:ext cx="8001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858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1000"/>
              <a:buFont typeface="Arial"/>
              <a:buNone/>
            </a:pPr>
            <a:r>
              <a:rPr b="1" i="0" lang="en-US" sz="11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Hope</a:t>
            </a:r>
            <a:r>
              <a:rPr b="1" i="0" lang="en-US" sz="9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72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b="1" i="0" lang="en-US" sz="9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6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Pain</a:t>
            </a:r>
            <a:endParaRPr b="0" i="0" sz="66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F0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3"/>
          <p:cNvSpPr txBox="1"/>
          <p:nvPr>
            <p:ph type="title"/>
          </p:nvPr>
        </p:nvSpPr>
        <p:spPr>
          <a:xfrm>
            <a:off x="537882" y="963507"/>
            <a:ext cx="3794680" cy="4930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Recommended language</a:t>
            </a:r>
            <a:endParaRPr/>
          </a:p>
        </p:txBody>
      </p:sp>
      <p:cxnSp>
        <p:nvCxnSpPr>
          <p:cNvPr id="219" name="Google Shape;219;p33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4976030" y="641773"/>
            <a:ext cx="6250940" cy="230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b="1" lang="en-US" sz="4400" u="sng"/>
              <a:t>USE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</a:pPr>
            <a:r>
              <a:rPr lang="en-US" sz="4400"/>
              <a:t>Died by suicide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</a:pPr>
            <a:r>
              <a:rPr lang="en-US" sz="4400"/>
              <a:t>Attempted suicide</a:t>
            </a:r>
            <a:endParaRPr/>
          </a:p>
        </p:txBody>
      </p:sp>
      <p:sp>
        <p:nvSpPr>
          <p:cNvPr id="221" name="Google Shape;221;p33"/>
          <p:cNvSpPr txBox="1"/>
          <p:nvPr>
            <p:ph idx="2" type="body"/>
          </p:nvPr>
        </p:nvSpPr>
        <p:spPr>
          <a:xfrm>
            <a:off x="4976030" y="3589866"/>
            <a:ext cx="6250940" cy="2304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b="1" lang="en-US" sz="4400" u="sng"/>
              <a:t>Don’t use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</a:pPr>
            <a:r>
              <a:rPr i="1" lang="en-US" sz="4400"/>
              <a:t>“Committed suicide”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</a:pPr>
            <a:r>
              <a:rPr i="1" lang="en-US" sz="4400"/>
              <a:t>“Successful” or “Unsuccessful” attempts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2D050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Google Shape;226;p34"/>
          <p:cNvCxnSpPr/>
          <p:nvPr/>
        </p:nvCxnSpPr>
        <p:spPr>
          <a:xfrm>
            <a:off x="6096000" y="477749"/>
            <a:ext cx="0" cy="3657600"/>
          </a:xfrm>
          <a:prstGeom prst="straightConnector1">
            <a:avLst/>
          </a:prstGeom>
          <a:noFill/>
          <a:ln cap="flat" cmpd="dbl" w="1016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7" name="Google Shape;227;p34"/>
          <p:cNvSpPr/>
          <p:nvPr/>
        </p:nvSpPr>
        <p:spPr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4"/>
          <p:cNvSpPr txBox="1"/>
          <p:nvPr>
            <p:ph type="title"/>
          </p:nvPr>
        </p:nvSpPr>
        <p:spPr>
          <a:xfrm>
            <a:off x="527538" y="4756638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FFFFFF"/>
                </a:solidFill>
              </a:rPr>
              <a:t>Do we know what causes suicide?</a:t>
            </a:r>
            <a:endParaRPr/>
          </a:p>
        </p:txBody>
      </p:sp>
      <p:pic>
        <p:nvPicPr>
          <p:cNvPr descr="Help" id="229" name="Google Shape;22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180" y="307731"/>
            <a:ext cx="3997637" cy="399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6043" y="369699"/>
            <a:ext cx="5455917" cy="3873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34"/>
          <p:cNvCxnSpPr/>
          <p:nvPr/>
        </p:nvCxnSpPr>
        <p:spPr>
          <a:xfrm>
            <a:off x="2209800" y="5738691"/>
            <a:ext cx="777240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>
              <a:alpha val="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5"/>
          <p:cNvSpPr/>
          <p:nvPr/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5"/>
          <p:cNvSpPr txBox="1"/>
          <p:nvPr>
            <p:ph type="title"/>
          </p:nvPr>
        </p:nvSpPr>
        <p:spPr>
          <a:xfrm>
            <a:off x="1586752" y="416860"/>
            <a:ext cx="4419053" cy="3243352"/>
          </a:xfrm>
          <a:prstGeom prst="rect">
            <a:avLst/>
          </a:prstGeom>
          <a:noFill/>
          <a:ln cap="sq" cmpd="sng" w="25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FFFFFF"/>
                </a:solidFill>
              </a:rPr>
              <a:t>“Werther” </a:t>
            </a:r>
            <a:br>
              <a:rPr lang="en-US" sz="5400">
                <a:solidFill>
                  <a:srgbClr val="FFFFFF"/>
                </a:solidFill>
              </a:rPr>
            </a:br>
            <a:r>
              <a:rPr lang="en-US" sz="5400">
                <a:solidFill>
                  <a:srgbClr val="FFFFFF"/>
                </a:solidFill>
              </a:rPr>
              <a:t>vs.</a:t>
            </a:r>
            <a:br>
              <a:rPr lang="en-US" sz="5400">
                <a:solidFill>
                  <a:srgbClr val="FFFFFF"/>
                </a:solidFill>
              </a:rPr>
            </a:br>
            <a:r>
              <a:rPr lang="en-US" sz="5400">
                <a:solidFill>
                  <a:srgbClr val="FFFFFF"/>
                </a:solidFill>
              </a:rPr>
              <a:t>“Papageno”</a:t>
            </a:r>
            <a:br>
              <a:rPr lang="en-US" sz="5400">
                <a:solidFill>
                  <a:srgbClr val="FFFFFF"/>
                </a:solidFill>
              </a:rPr>
            </a:br>
            <a:r>
              <a:rPr lang="en-US" sz="5400">
                <a:solidFill>
                  <a:srgbClr val="FFFFFF"/>
                </a:solidFill>
              </a:rPr>
              <a:t>effect </a:t>
            </a:r>
            <a:endParaRPr/>
          </a:p>
        </p:txBody>
      </p:sp>
      <p:sp>
        <p:nvSpPr>
          <p:cNvPr id="239" name="Google Shape;239;p35"/>
          <p:cNvSpPr/>
          <p:nvPr/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5"/>
          <p:cNvSpPr txBox="1"/>
          <p:nvPr>
            <p:ph idx="1" type="body"/>
          </p:nvPr>
        </p:nvSpPr>
        <p:spPr>
          <a:xfrm>
            <a:off x="6574536" y="640080"/>
            <a:ext cx="5053066" cy="254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r>
              <a:rPr lang="en-US" sz="2590"/>
              <a:t>How we communicate about suicide may influence a vulnerable person towards suicidal behavior. </a:t>
            </a:r>
            <a:endParaRPr/>
          </a:p>
          <a:p>
            <a:pPr indent="-11112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50"/>
              <a:buNone/>
            </a:pPr>
            <a:r>
              <a:t/>
            </a:r>
            <a:endParaRPr sz="1850"/>
          </a:p>
        </p:txBody>
      </p:sp>
      <p:sp>
        <p:nvSpPr>
          <p:cNvPr id="241" name="Google Shape;241;p35"/>
          <p:cNvSpPr txBox="1"/>
          <p:nvPr>
            <p:ph idx="2" type="body"/>
          </p:nvPr>
        </p:nvSpPr>
        <p:spPr>
          <a:xfrm>
            <a:off x="6574536" y="2121000"/>
            <a:ext cx="5053066" cy="3100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37"/>
              <a:buNone/>
            </a:pPr>
            <a:r>
              <a:rPr lang="en-US" sz="3237"/>
              <a:t>But </a:t>
            </a:r>
            <a:r>
              <a:rPr b="1" lang="en-US" sz="3237"/>
              <a:t>positive messaging </a:t>
            </a:r>
            <a:r>
              <a:rPr lang="en-US" sz="3237"/>
              <a:t>about suicide prevention such as coverage of positive coping in adverse circumstances, or information about resources may have </a:t>
            </a:r>
            <a:r>
              <a:rPr b="1" lang="en-US" sz="3237"/>
              <a:t>protective effects</a:t>
            </a:r>
            <a:r>
              <a:rPr lang="en-US" sz="3237"/>
              <a:t> . </a:t>
            </a:r>
            <a:endParaRPr/>
          </a:p>
          <a:p>
            <a:pPr indent="-11112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50"/>
              <a:buNone/>
            </a:pPr>
            <a:r>
              <a:t/>
            </a:r>
            <a:endParaRPr sz="1850"/>
          </a:p>
        </p:txBody>
      </p:sp>
      <p:pic>
        <p:nvPicPr>
          <p:cNvPr id="242" name="Google Shape;24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2999" y="3888142"/>
            <a:ext cx="4133355" cy="274192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5"/>
          <p:cNvSpPr txBox="1"/>
          <p:nvPr/>
        </p:nvSpPr>
        <p:spPr>
          <a:xfrm>
            <a:off x="6480752" y="5969751"/>
            <a:ext cx="5159480" cy="140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SuicidePreventionMessaging.org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F0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6"/>
          <p:cNvPicPr preferRelativeResize="0"/>
          <p:nvPr/>
        </p:nvPicPr>
        <p:blipFill rotWithShape="1">
          <a:blip r:embed="rId3">
            <a:alphaModFix/>
          </a:blip>
          <a:srcRect b="19054" l="0" r="0" t="24951"/>
          <a:stretch/>
        </p:blipFill>
        <p:spPr>
          <a:xfrm>
            <a:off x="3" y="10"/>
            <a:ext cx="10655455" cy="6857990"/>
          </a:xfrm>
          <a:custGeom>
            <a:rect b="b" l="l" r="r" t="t"/>
            <a:pathLst>
              <a:path extrusionOk="0" h="6858000" w="10655455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0" name="Google Shape;250;p36"/>
          <p:cNvSpPr txBox="1"/>
          <p:nvPr/>
        </p:nvSpPr>
        <p:spPr>
          <a:xfrm>
            <a:off x="6178551" y="4395789"/>
            <a:ext cx="4276725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		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B0F0"/>
            </a:gs>
            <a:gs pos="30000">
              <a:schemeClr val="lt1"/>
            </a:gs>
            <a:gs pos="84000">
              <a:schemeClr val="lt1"/>
            </a:gs>
            <a:gs pos="100000">
              <a:srgbClr val="92D050"/>
            </a:gs>
          </a:gsLst>
          <a:lin ang="5400000" scaled="0"/>
        </a:gra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type="title"/>
          </p:nvPr>
        </p:nvSpPr>
        <p:spPr>
          <a:xfrm>
            <a:off x="870204" y="606564"/>
            <a:ext cx="104515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History and Policies: Suicide Prevention</a:t>
            </a:r>
            <a:endParaRPr/>
          </a:p>
        </p:txBody>
      </p:sp>
      <p:sp>
        <p:nvSpPr>
          <p:cNvPr id="256" name="Google Shape;256;p37"/>
          <p:cNvSpPr/>
          <p:nvPr/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rgbClr val="7F7F7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37"/>
          <p:cNvGrpSpPr/>
          <p:nvPr/>
        </p:nvGrpSpPr>
        <p:grpSpPr>
          <a:xfrm>
            <a:off x="1000874" y="2747174"/>
            <a:ext cx="10190252" cy="2894277"/>
            <a:chOff x="0" y="361784"/>
            <a:chExt cx="10190252" cy="2894277"/>
          </a:xfrm>
        </p:grpSpPr>
        <p:cxnSp>
          <p:nvCxnSpPr>
            <p:cNvPr id="258" name="Google Shape;258;p37"/>
            <p:cNvCxnSpPr/>
            <p:nvPr/>
          </p:nvCxnSpPr>
          <p:spPr>
            <a:xfrm>
              <a:off x="0" y="1808922"/>
              <a:ext cx="10190252" cy="0"/>
            </a:xfrm>
            <a:prstGeom prst="straightConnector1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599BD5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sp>
          <p:nvSpPr>
            <p:cNvPr id="259" name="Google Shape;259;p37"/>
            <p:cNvSpPr/>
            <p:nvPr/>
          </p:nvSpPr>
          <p:spPr>
            <a:xfrm rot="8100000">
              <a:off x="58515" y="416885"/>
              <a:ext cx="266053" cy="266053"/>
            </a:xfrm>
            <a:prstGeom prst="teardrop">
              <a:avLst>
                <a:gd fmla="val 115000" name="adj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88071" y="446442"/>
              <a:ext cx="206940" cy="206940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379669" y="738040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7"/>
            <p:cNvSpPr txBox="1"/>
            <p:nvPr/>
          </p:nvSpPr>
          <p:spPr>
            <a:xfrm>
              <a:off x="379669" y="738040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National Strategy for Suicide Prevention</a:t>
              </a: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379669" y="36178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7"/>
            <p:cNvSpPr txBox="1"/>
            <p:nvPr/>
          </p:nvSpPr>
          <p:spPr>
            <a:xfrm>
              <a:off x="379669" y="36178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016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2001</a:t>
              </a:r>
              <a:endParaRPr/>
            </a:p>
          </p:txBody>
        </p:sp>
        <p:cxnSp>
          <p:nvCxnSpPr>
            <p:cNvPr id="265" name="Google Shape;265;p37"/>
            <p:cNvCxnSpPr/>
            <p:nvPr/>
          </p:nvCxnSpPr>
          <p:spPr>
            <a:xfrm>
              <a:off x="191541" y="738040"/>
              <a:ext cx="0" cy="1070882"/>
            </a:xfrm>
            <a:prstGeom prst="straightConnector1">
              <a:avLst/>
            </a:prstGeom>
            <a:noFill/>
            <a:ln cap="flat" cmpd="sng" w="12700">
              <a:solidFill>
                <a:srgbClr val="599BD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266" name="Google Shape;266;p37"/>
            <p:cNvSpPr/>
            <p:nvPr/>
          </p:nvSpPr>
          <p:spPr>
            <a:xfrm>
              <a:off x="157678" y="1775059"/>
              <a:ext cx="67726" cy="67726"/>
            </a:xfrm>
            <a:prstGeom prst="ellipse">
              <a:avLst/>
            </a:prstGeom>
            <a:solidFill>
              <a:srgbClr val="599BD5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 rot="-2700000">
              <a:off x="1189169" y="2934906"/>
              <a:ext cx="266053" cy="266053"/>
            </a:xfrm>
            <a:prstGeom prst="teardrop">
              <a:avLst>
                <a:gd fmla="val 115000" name="adj"/>
              </a:avLst>
            </a:prstGeom>
            <a:solidFill>
              <a:srgbClr val="55B6D0"/>
            </a:solidFill>
            <a:ln cap="flat" cmpd="sng" w="12700">
              <a:solidFill>
                <a:srgbClr val="55B6D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1218725" y="2964462"/>
              <a:ext cx="206940" cy="206940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1510323" y="1808922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7"/>
            <p:cNvSpPr txBox="1"/>
            <p:nvPr/>
          </p:nvSpPr>
          <p:spPr>
            <a:xfrm>
              <a:off x="1510323" y="1808922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76200" lIns="0" spcFirstLastPara="1" rIns="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 Strategic Plan for Suicide Prevention</a:t>
              </a: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1510323" y="287980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7"/>
            <p:cNvSpPr txBox="1"/>
            <p:nvPr/>
          </p:nvSpPr>
          <p:spPr>
            <a:xfrm>
              <a:off x="1510323" y="287980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016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2008</a:t>
              </a:r>
              <a:endParaRPr/>
            </a:p>
          </p:txBody>
        </p:sp>
        <p:cxnSp>
          <p:nvCxnSpPr>
            <p:cNvPr id="273" name="Google Shape;273;p37"/>
            <p:cNvCxnSpPr/>
            <p:nvPr/>
          </p:nvCxnSpPr>
          <p:spPr>
            <a:xfrm>
              <a:off x="1322195" y="1808922"/>
              <a:ext cx="0" cy="1070882"/>
            </a:xfrm>
            <a:prstGeom prst="straightConnector1">
              <a:avLst/>
            </a:prstGeom>
            <a:noFill/>
            <a:ln cap="flat" cmpd="sng" w="12700">
              <a:solidFill>
                <a:srgbClr val="55B6D0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274" name="Google Shape;274;p37"/>
            <p:cNvSpPr/>
            <p:nvPr/>
          </p:nvSpPr>
          <p:spPr>
            <a:xfrm>
              <a:off x="1288332" y="1775059"/>
              <a:ext cx="67726" cy="67726"/>
            </a:xfrm>
            <a:prstGeom prst="ellipse">
              <a:avLst/>
            </a:prstGeom>
            <a:solidFill>
              <a:srgbClr val="55B6D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 rot="8100000">
              <a:off x="2319822" y="416885"/>
              <a:ext cx="266053" cy="266053"/>
            </a:xfrm>
            <a:prstGeom prst="teardrop">
              <a:avLst>
                <a:gd fmla="val 115000" name="adj"/>
              </a:avLst>
            </a:prstGeom>
            <a:solidFill>
              <a:srgbClr val="51CBC3"/>
            </a:solidFill>
            <a:ln cap="flat" cmpd="sng" w="12700">
              <a:solidFill>
                <a:srgbClr val="51CB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2349379" y="446442"/>
              <a:ext cx="206940" cy="206940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2640977" y="738040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7"/>
            <p:cNvSpPr txBox="1"/>
            <p:nvPr/>
          </p:nvSpPr>
          <p:spPr>
            <a:xfrm>
              <a:off x="2640977" y="738040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National Strategy for Suicide Prevention (Update)</a:t>
              </a: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2640977" y="36178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7"/>
            <p:cNvSpPr txBox="1"/>
            <p:nvPr/>
          </p:nvSpPr>
          <p:spPr>
            <a:xfrm>
              <a:off x="2640977" y="36178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016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2012</a:t>
              </a:r>
              <a:endParaRPr/>
            </a:p>
          </p:txBody>
        </p:sp>
        <p:cxnSp>
          <p:nvCxnSpPr>
            <p:cNvPr id="281" name="Google Shape;281;p37"/>
            <p:cNvCxnSpPr/>
            <p:nvPr/>
          </p:nvCxnSpPr>
          <p:spPr>
            <a:xfrm>
              <a:off x="2452849" y="738040"/>
              <a:ext cx="0" cy="1070882"/>
            </a:xfrm>
            <a:prstGeom prst="straightConnector1">
              <a:avLst/>
            </a:prstGeom>
            <a:noFill/>
            <a:ln cap="flat" cmpd="sng" w="12700">
              <a:solidFill>
                <a:srgbClr val="51CBC3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282" name="Google Shape;282;p37"/>
            <p:cNvSpPr/>
            <p:nvPr/>
          </p:nvSpPr>
          <p:spPr>
            <a:xfrm>
              <a:off x="2418986" y="1775059"/>
              <a:ext cx="67726" cy="67726"/>
            </a:xfrm>
            <a:prstGeom prst="ellipse">
              <a:avLst/>
            </a:prstGeom>
            <a:solidFill>
              <a:srgbClr val="51CBC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 rot="-2700000">
              <a:off x="3450476" y="2934906"/>
              <a:ext cx="266053" cy="266053"/>
            </a:xfrm>
            <a:prstGeom prst="teardrop">
              <a:avLst>
                <a:gd fmla="val 115000" name="adj"/>
              </a:avLst>
            </a:prstGeom>
            <a:solidFill>
              <a:srgbClr val="4DC69E"/>
            </a:solidFill>
            <a:ln cap="flat" cmpd="sng" w="12700">
              <a:solidFill>
                <a:srgbClr val="4DC69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3480032" y="2964462"/>
              <a:ext cx="206940" cy="206940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3771631" y="1808922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7"/>
            <p:cNvSpPr txBox="1"/>
            <p:nvPr/>
          </p:nvSpPr>
          <p:spPr>
            <a:xfrm>
              <a:off x="3771631" y="1808922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76200" lIns="0" spcFirstLastPara="1" rIns="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AB2246: School Suicide Prevention Policies Mandate</a:t>
              </a:r>
              <a:endParaRPr/>
            </a:p>
            <a:p>
              <a:pPr indent="-57150" lvl="1" marL="571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2018, AB 2639: Requires policies be updated minimum every 5 years</a:t>
              </a: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3771631" y="287980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7"/>
            <p:cNvSpPr txBox="1"/>
            <p:nvPr/>
          </p:nvSpPr>
          <p:spPr>
            <a:xfrm>
              <a:off x="3771631" y="287980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016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2016</a:t>
              </a:r>
              <a:endParaRPr/>
            </a:p>
          </p:txBody>
        </p:sp>
        <p:cxnSp>
          <p:nvCxnSpPr>
            <p:cNvPr id="289" name="Google Shape;289;p37"/>
            <p:cNvCxnSpPr/>
            <p:nvPr/>
          </p:nvCxnSpPr>
          <p:spPr>
            <a:xfrm>
              <a:off x="3583503" y="1808922"/>
              <a:ext cx="0" cy="1070882"/>
            </a:xfrm>
            <a:prstGeom prst="straightConnector1">
              <a:avLst/>
            </a:prstGeom>
            <a:noFill/>
            <a:ln cap="flat" cmpd="sng" w="12700">
              <a:solidFill>
                <a:srgbClr val="4DC69E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290" name="Google Shape;290;p37"/>
            <p:cNvSpPr/>
            <p:nvPr/>
          </p:nvSpPr>
          <p:spPr>
            <a:xfrm>
              <a:off x="3549017" y="1775059"/>
              <a:ext cx="67726" cy="67726"/>
            </a:xfrm>
            <a:prstGeom prst="ellipse">
              <a:avLst/>
            </a:prstGeom>
            <a:solidFill>
              <a:srgbClr val="4DC69E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 rot="8100000">
              <a:off x="4581130" y="416885"/>
              <a:ext cx="266053" cy="266053"/>
            </a:xfrm>
            <a:prstGeom prst="teardrop">
              <a:avLst>
                <a:gd fmla="val 115000" name="adj"/>
              </a:avLst>
            </a:prstGeom>
            <a:solidFill>
              <a:srgbClr val="4AC17A"/>
            </a:solidFill>
            <a:ln cap="flat" cmpd="sng" w="12700">
              <a:solidFill>
                <a:srgbClr val="4AC17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4610686" y="446442"/>
              <a:ext cx="206940" cy="206940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4902285" y="738040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7"/>
            <p:cNvSpPr txBox="1"/>
            <p:nvPr/>
          </p:nvSpPr>
          <p:spPr>
            <a:xfrm>
              <a:off x="4902285" y="738040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 89: Psychologist Suicide Prevention Training (6 hours, 2020)</a:t>
              </a: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4902285" y="36178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7"/>
            <p:cNvSpPr txBox="1"/>
            <p:nvPr/>
          </p:nvSpPr>
          <p:spPr>
            <a:xfrm>
              <a:off x="4902285" y="36178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016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2017</a:t>
              </a:r>
              <a:endParaRPr/>
            </a:p>
          </p:txBody>
        </p:sp>
        <p:cxnSp>
          <p:nvCxnSpPr>
            <p:cNvPr id="297" name="Google Shape;297;p37"/>
            <p:cNvCxnSpPr/>
            <p:nvPr/>
          </p:nvCxnSpPr>
          <p:spPr>
            <a:xfrm>
              <a:off x="4714157" y="738040"/>
              <a:ext cx="0" cy="1070882"/>
            </a:xfrm>
            <a:prstGeom prst="straightConnector1">
              <a:avLst/>
            </a:prstGeom>
            <a:noFill/>
            <a:ln cap="flat" cmpd="sng" w="12700">
              <a:solidFill>
                <a:srgbClr val="4AC17A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298" name="Google Shape;298;p37"/>
            <p:cNvSpPr/>
            <p:nvPr/>
          </p:nvSpPr>
          <p:spPr>
            <a:xfrm>
              <a:off x="4679671" y="1775059"/>
              <a:ext cx="67726" cy="67726"/>
            </a:xfrm>
            <a:prstGeom prst="ellipse">
              <a:avLst/>
            </a:prstGeom>
            <a:solidFill>
              <a:srgbClr val="4AC17A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 rot="-2700000">
              <a:off x="5711784" y="2934906"/>
              <a:ext cx="266053" cy="266053"/>
            </a:xfrm>
            <a:prstGeom prst="teardrop">
              <a:avLst>
                <a:gd fmla="val 115000" name="adj"/>
              </a:avLst>
            </a:prstGeom>
            <a:solidFill>
              <a:srgbClr val="46BC57"/>
            </a:solidFill>
            <a:ln cap="flat" cmpd="sng" w="12700">
              <a:solidFill>
                <a:srgbClr val="46BC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5741340" y="2964462"/>
              <a:ext cx="206940" cy="206940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6032939" y="1808922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7"/>
            <p:cNvSpPr txBox="1"/>
            <p:nvPr/>
          </p:nvSpPr>
          <p:spPr>
            <a:xfrm>
              <a:off x="6032939" y="1808922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76200" lIns="0" spcFirstLastPara="1" rIns="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 1436: Mental Health Professionals Suicide Prevention Training (6 hours, 2021)</a:t>
              </a: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6032939" y="287980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7"/>
            <p:cNvSpPr txBox="1"/>
            <p:nvPr/>
          </p:nvSpPr>
          <p:spPr>
            <a:xfrm>
              <a:off x="6032939" y="287980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016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2018</a:t>
              </a:r>
              <a:endParaRPr/>
            </a:p>
          </p:txBody>
        </p:sp>
        <p:cxnSp>
          <p:nvCxnSpPr>
            <p:cNvPr id="305" name="Google Shape;305;p37"/>
            <p:cNvCxnSpPr/>
            <p:nvPr/>
          </p:nvCxnSpPr>
          <p:spPr>
            <a:xfrm>
              <a:off x="5844811" y="1808922"/>
              <a:ext cx="0" cy="1070882"/>
            </a:xfrm>
            <a:prstGeom prst="straightConnector1">
              <a:avLst/>
            </a:prstGeom>
            <a:noFill/>
            <a:ln cap="flat" cmpd="sng" w="12700">
              <a:solidFill>
                <a:srgbClr val="46BC57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306" name="Google Shape;306;p37"/>
            <p:cNvSpPr/>
            <p:nvPr/>
          </p:nvSpPr>
          <p:spPr>
            <a:xfrm>
              <a:off x="5810324" y="1775059"/>
              <a:ext cx="67726" cy="67726"/>
            </a:xfrm>
            <a:prstGeom prst="ellipse">
              <a:avLst/>
            </a:prstGeom>
            <a:solidFill>
              <a:srgbClr val="46BC57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 rot="8100000">
              <a:off x="6842438" y="416885"/>
              <a:ext cx="266053" cy="266053"/>
            </a:xfrm>
            <a:prstGeom prst="teardrop">
              <a:avLst>
                <a:gd fmla="val 115000" name="adj"/>
              </a:avLst>
            </a:prstGeom>
            <a:solidFill>
              <a:srgbClr val="55B445"/>
            </a:solidFill>
            <a:ln cap="flat" cmpd="sng" w="12700">
              <a:solidFill>
                <a:srgbClr val="55B44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6871994" y="446442"/>
              <a:ext cx="206940" cy="206940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7163592" y="738040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7"/>
            <p:cNvSpPr txBox="1"/>
            <p:nvPr/>
          </p:nvSpPr>
          <p:spPr>
            <a:xfrm>
              <a:off x="7163592" y="738040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300" lIns="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 1808: Funding to support school-based trainings</a:t>
              </a: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7163592" y="36178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7"/>
            <p:cNvSpPr txBox="1"/>
            <p:nvPr/>
          </p:nvSpPr>
          <p:spPr>
            <a:xfrm>
              <a:off x="7163592" y="36178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016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2018</a:t>
              </a:r>
              <a:endParaRPr/>
            </a:p>
          </p:txBody>
        </p:sp>
        <p:cxnSp>
          <p:nvCxnSpPr>
            <p:cNvPr id="313" name="Google Shape;313;p37"/>
            <p:cNvCxnSpPr/>
            <p:nvPr/>
          </p:nvCxnSpPr>
          <p:spPr>
            <a:xfrm>
              <a:off x="6975464" y="738040"/>
              <a:ext cx="0" cy="1070882"/>
            </a:xfrm>
            <a:prstGeom prst="straightConnector1">
              <a:avLst/>
            </a:prstGeom>
            <a:noFill/>
            <a:ln cap="flat" cmpd="sng" w="12700">
              <a:solidFill>
                <a:srgbClr val="55B44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314" name="Google Shape;314;p37"/>
            <p:cNvSpPr/>
            <p:nvPr/>
          </p:nvSpPr>
          <p:spPr>
            <a:xfrm>
              <a:off x="6940978" y="1775059"/>
              <a:ext cx="67726" cy="67726"/>
            </a:xfrm>
            <a:prstGeom prst="ellipse">
              <a:avLst/>
            </a:prstGeom>
            <a:solidFill>
              <a:srgbClr val="55B445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 rot="-2700000">
              <a:off x="7973092" y="2934906"/>
              <a:ext cx="266053" cy="266053"/>
            </a:xfrm>
            <a:prstGeom prst="teardrop">
              <a:avLst>
                <a:gd fmla="val 115000" name="adj"/>
              </a:avLst>
            </a:prstGeom>
            <a:solidFill>
              <a:srgbClr val="6FAB46"/>
            </a:solidFill>
            <a:ln cap="flat" cmpd="sng" w="12700">
              <a:solidFill>
                <a:srgbClr val="6FAB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8002648" y="2964462"/>
              <a:ext cx="206940" cy="206940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8294246" y="1808922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7"/>
            <p:cNvSpPr txBox="1"/>
            <p:nvPr/>
          </p:nvSpPr>
          <p:spPr>
            <a:xfrm>
              <a:off x="8294246" y="1808922"/>
              <a:ext cx="1883143" cy="1070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76200" lIns="0" spcFirstLastPara="1" rIns="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 972: Crisis Resources on School ID cards</a:t>
              </a: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8294246" y="287980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7"/>
            <p:cNvSpPr txBox="1"/>
            <p:nvPr/>
          </p:nvSpPr>
          <p:spPr>
            <a:xfrm>
              <a:off x="8294246" y="2879804"/>
              <a:ext cx="1883143" cy="37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016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2018</a:t>
              </a:r>
              <a:endParaRPr/>
            </a:p>
          </p:txBody>
        </p:sp>
        <p:cxnSp>
          <p:nvCxnSpPr>
            <p:cNvPr id="321" name="Google Shape;321;p37"/>
            <p:cNvCxnSpPr/>
            <p:nvPr/>
          </p:nvCxnSpPr>
          <p:spPr>
            <a:xfrm>
              <a:off x="8106118" y="1808922"/>
              <a:ext cx="0" cy="1070882"/>
            </a:xfrm>
            <a:prstGeom prst="straightConnector1">
              <a:avLst/>
            </a:prstGeom>
            <a:noFill/>
            <a:ln cap="flat" cmpd="sng" w="12700">
              <a:solidFill>
                <a:srgbClr val="6FAB46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322" name="Google Shape;322;p37"/>
            <p:cNvSpPr/>
            <p:nvPr/>
          </p:nvSpPr>
          <p:spPr>
            <a:xfrm>
              <a:off x="8071632" y="1775059"/>
              <a:ext cx="67726" cy="67726"/>
            </a:xfrm>
            <a:prstGeom prst="ellipse">
              <a:avLst/>
            </a:prstGeom>
            <a:solidFill>
              <a:srgbClr val="6FAB46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7674"/>
            <a:ext cx="12266762" cy="692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/>
          <p:nvPr/>
        </p:nvSpPr>
        <p:spPr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9"/>
          <p:cNvSpPr txBox="1"/>
          <p:nvPr>
            <p:ph type="title"/>
          </p:nvPr>
        </p:nvSpPr>
        <p:spPr>
          <a:xfrm>
            <a:off x="526073" y="466578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libri"/>
              <a:buNone/>
            </a:pPr>
            <a:r>
              <a:rPr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SPRC Comprehensive Approach to Suicide Prevention</a:t>
            </a:r>
            <a:endParaRPr/>
          </a:p>
        </p:txBody>
      </p:sp>
      <p:cxnSp>
        <p:nvCxnSpPr>
          <p:cNvPr id="334" name="Google Shape;334;p39"/>
          <p:cNvCxnSpPr/>
          <p:nvPr/>
        </p:nvCxnSpPr>
        <p:spPr>
          <a:xfrm>
            <a:off x="2209800" y="1448631"/>
            <a:ext cx="777240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5" name="Google Shape;335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209" y="2509911"/>
            <a:ext cx="10316483" cy="399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Each Mind Matters 1">
      <a:dk1>
        <a:srgbClr val="646E7B"/>
      </a:dk1>
      <a:lt1>
        <a:srgbClr val="FFFFFF"/>
      </a:lt1>
      <a:dk2>
        <a:srgbClr val="646E7B"/>
      </a:dk2>
      <a:lt2>
        <a:srgbClr val="FFFFFF"/>
      </a:lt2>
      <a:accent1>
        <a:srgbClr val="94C947"/>
      </a:accent1>
      <a:accent2>
        <a:srgbClr val="E48F2F"/>
      </a:accent2>
      <a:accent3>
        <a:srgbClr val="00B4EF"/>
      </a:accent3>
      <a:accent4>
        <a:srgbClr val="FDBE3E"/>
      </a:accent4>
      <a:accent5>
        <a:srgbClr val="3B5191"/>
      </a:accent5>
      <a:accent6>
        <a:srgbClr val="00AEB3"/>
      </a:accent6>
      <a:hlink>
        <a:srgbClr val="92D400"/>
      </a:hlink>
      <a:folHlink>
        <a:srgbClr val="A4A7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Each Mind Matters 1">
      <a:dk1>
        <a:srgbClr val="646E7B"/>
      </a:dk1>
      <a:lt1>
        <a:srgbClr val="FFFFFF"/>
      </a:lt1>
      <a:dk2>
        <a:srgbClr val="646E7B"/>
      </a:dk2>
      <a:lt2>
        <a:srgbClr val="FFFFFF"/>
      </a:lt2>
      <a:accent1>
        <a:srgbClr val="94C947"/>
      </a:accent1>
      <a:accent2>
        <a:srgbClr val="E48F2F"/>
      </a:accent2>
      <a:accent3>
        <a:srgbClr val="00B4EF"/>
      </a:accent3>
      <a:accent4>
        <a:srgbClr val="FDBE3E"/>
      </a:accent4>
      <a:accent5>
        <a:srgbClr val="3B5191"/>
      </a:accent5>
      <a:accent6>
        <a:srgbClr val="00AEB3"/>
      </a:accent6>
      <a:hlink>
        <a:srgbClr val="92D400"/>
      </a:hlink>
      <a:folHlink>
        <a:srgbClr val="A4A7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